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olors1.xml" ContentType="application/vnd.ms-office.chartcolorstyle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69" r:id="rId15"/>
    <p:sldId id="273" r:id="rId16"/>
    <p:sldId id="274" r:id="rId17"/>
    <p:sldId id="275" r:id="rId18"/>
    <p:sldId id="276" r:id="rId19"/>
    <p:sldId id="258" r:id="rId20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3988A"/>
    <a:srgbClr val="E49D4E"/>
    <a:srgbClr val="DADADA"/>
    <a:srgbClr val="7C2731"/>
    <a:srgbClr val="A13442"/>
    <a:srgbClr val="D99694"/>
    <a:srgbClr val="4F81BD"/>
    <a:srgbClr val="F79646"/>
    <a:srgbClr val="9BBB59"/>
    <a:srgbClr val="BD9B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835" autoAdjust="0"/>
  </p:normalViewPr>
  <p:slideViewPr>
    <p:cSldViewPr>
      <p:cViewPr varScale="1">
        <p:scale>
          <a:sx n="130" d="100"/>
          <a:sy n="130" d="100"/>
        </p:scale>
        <p:origin x="-85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Knjiga2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Knjiga2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Knjiga2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Knjiga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AC-4BE6-BF01-F1F1DE6E5EA8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AC-4BE6-BF01-F1F1DE6E5EA8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AC-4BE6-BF01-F1F1DE6E5EA8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 smtClean="0"/>
                      <a:t>Primarne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AA419B04-A124-4C58-BF10-F3F38C4C9124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AC-4BE6-BF01-F1F1DE6E5EA8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Sekundarne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endParaRPr lang="en-US" dirty="0" smtClean="0"/>
                  </a:p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26AA3A-9BB3-432E-8E10-B769D6AAB650}" type="PERCENTAGE">
                      <a:rPr lang="en-US" baseline="0" smtClean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hr-H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AC-4BE6-BF01-F1F1DE6E5EA8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Tercijarne</a:t>
                    </a:r>
                    <a:r>
                      <a:rPr lang="en-US" baseline="0" dirty="0" smtClean="0"/>
                      <a:t> djelatnosti</a:t>
                    </a:r>
                  </a:p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F84422-3E0F-4F5B-9F29-30EA46C35576}" type="PERCENTAGE">
                      <a:rPr lang="en-US" baseline="0" smtClean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hr-H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8AC-4BE6-BF01-F1F1DE6E5EA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List2!$B$3:$B$5</c:f>
              <c:strCache>
                <c:ptCount val="3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</c:strCache>
            </c:strRef>
          </c:cat>
          <c:val>
            <c:numRef>
              <c:f>List2!$C$3:$C$5</c:f>
              <c:numCache>
                <c:formatCode>General</c:formatCode>
                <c:ptCount val="3"/>
                <c:pt idx="0">
                  <c:v>52.3</c:v>
                </c:pt>
                <c:pt idx="1">
                  <c:v>14.7</c:v>
                </c:pt>
                <c:pt idx="2">
                  <c:v>33.1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8AC-4BE6-BF01-F1F1DE6E5EA8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>
        <c:manualLayout>
          <c:layoutTarget val="inner"/>
          <c:xMode val="edge"/>
          <c:yMode val="edge"/>
          <c:x val="0.15703445231231622"/>
          <c:y val="0.1602517777958325"/>
          <c:w val="0.67974294279193159"/>
          <c:h val="0.79535072002691087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AD-4404-A2F9-07DCD110387A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6AD-4404-A2F9-07DCD110387A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6AD-4404-A2F9-07DCD110387A}"/>
              </c:ext>
            </c:extLst>
          </c:dPt>
          <c:dLbls>
            <c:dLbl>
              <c:idx val="0"/>
              <c:layout>
                <c:manualLayout>
                  <c:x val="-9.2825943316239751E-2"/>
                  <c:y val="3.9824907243885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Primarne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61318FA5-AC14-4E66-A58F-D4CBC0157E9B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AD-4404-A2F9-07DCD110387A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Sekundarne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16DB6381-119E-45C1-BC33-BC3FB590487A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AD-4404-A2F9-07DCD110387A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Tercijarne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0F8C237C-11DB-44D9-8CC5-CFFFAEF1DBF8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AD-4404-A2F9-07DCD110387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List2!$B$15:$B$17</c:f>
              <c:strCache>
                <c:ptCount val="3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</c:strCache>
            </c:strRef>
          </c:cat>
          <c:val>
            <c:numRef>
              <c:f>List2!$C$15:$C$17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22.1</c:v>
                </c:pt>
                <c:pt idx="2">
                  <c:v>75.7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6AD-4404-A2F9-07DCD110387A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18-4BBF-8344-846F9B688665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18-4BBF-8344-846F9B688665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18-4BBF-8344-846F9B68866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err="1" smtClean="0"/>
                      <a:t>Primarne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AA419B04-A124-4C58-BF10-F3F38C4C9124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18-4BBF-8344-846F9B68866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Sekundarne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endParaRPr lang="en-US" dirty="0" smtClean="0"/>
                  </a:p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26AA3A-9BB3-432E-8E10-B769D6AAB650}" type="PERCENTAGE">
                      <a:rPr lang="en-US" baseline="0" smtClean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hr-H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18-4BBF-8344-846F9B688665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Tercijarne</a:t>
                    </a:r>
                    <a:r>
                      <a:rPr lang="en-US" baseline="0" dirty="0" smtClean="0"/>
                      <a:t> djelatnosti</a:t>
                    </a:r>
                  </a:p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F84422-3E0F-4F5B-9F29-30EA46C35576}" type="PERCENTAGE">
                      <a:rPr lang="en-US" baseline="0" smtClean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hr-H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418-4BBF-8344-846F9B68866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List2!$B$3:$B$5</c:f>
              <c:strCache>
                <c:ptCount val="3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</c:strCache>
            </c:strRef>
          </c:cat>
          <c:val>
            <c:numRef>
              <c:f>List2!$C$3:$C$5</c:f>
              <c:numCache>
                <c:formatCode>General</c:formatCode>
                <c:ptCount val="3"/>
                <c:pt idx="0">
                  <c:v>52.3</c:v>
                </c:pt>
                <c:pt idx="1">
                  <c:v>14.7</c:v>
                </c:pt>
                <c:pt idx="2">
                  <c:v>33.1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18-4BBF-8344-846F9B688665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>
        <c:manualLayout>
          <c:layoutTarget val="inner"/>
          <c:xMode val="edge"/>
          <c:yMode val="edge"/>
          <c:x val="0.15703445231231622"/>
          <c:y val="0.1602517777958325"/>
          <c:w val="0.67974294279193159"/>
          <c:h val="0.79535072002691087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96-4109-8706-469AC5EA71A9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96-4109-8706-469AC5EA71A9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96-4109-8706-469AC5EA71A9}"/>
              </c:ext>
            </c:extLst>
          </c:dPt>
          <c:dLbls>
            <c:dLbl>
              <c:idx val="0"/>
              <c:layout>
                <c:manualLayout>
                  <c:x val="-9.2825943316239751E-2"/>
                  <c:y val="3.9824907243885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Primarne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61318FA5-AC14-4E66-A58F-D4CBC0157E9B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96-4109-8706-469AC5EA71A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Sekundarne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16DB6381-119E-45C1-BC33-BC3FB590487A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96-4109-8706-469AC5EA71A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Tercijarne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djelatnosti</a:t>
                    </a:r>
                    <a:r>
                      <a:rPr lang="en-US" baseline="0" dirty="0"/>
                      <a:t>
</a:t>
                    </a:r>
                    <a:fld id="{0F8C237C-11DB-44D9-8CC5-CFFFAEF1DBF8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[POSTOTAK]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D96-4109-8706-469AC5EA71A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List2!$B$15:$B$17</c:f>
              <c:strCache>
                <c:ptCount val="3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</c:strCache>
            </c:strRef>
          </c:cat>
          <c:val>
            <c:numRef>
              <c:f>List2!$C$15:$C$17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22.1</c:v>
                </c:pt>
                <c:pt idx="2">
                  <c:v>75.7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96-4109-8706-469AC5EA71A9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E2BEE-9EEF-413B-A2FB-0FE563C0400C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B9EA-A5EE-42A7-B026-D19F84EF93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778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https://www.enciklopedija.hr/natuknica.aspx?id=22812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2506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https://www.youtube.com/watch?v=6L-V4xzUcmM 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10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Robots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5234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https://stats.oecd.org/Index.aspx?DataSetCode=AEO11_COUNTRYNOTES_TAB2_EN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3335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https://www.youtube.com/watch?v=CamHuVSm_IQ 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https://www.youtube.com/watch?v=QDH8ndcdpUc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Economy. Basic concepts for kids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https://www.youtube.com/watch?v=W6rx-fxJeVs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 for Kids: Goods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	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520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https://www.youtube.com/watch?v=GuzmULmcU0E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 and their classification: Primary, Secondary &amp; Tertiary sector | Educational Videos for Kids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3636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https://www.youtube.com/watch?v=0GJN5pyxWFQ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Sector : Jobs and their classification | Educational Videos for Kids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504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https://www.youtube.com/watch?v=RhO96GTwgyw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promoting small holder agriculture is good for developing countries. | Ewan Lamont |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TEDxYangon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https://www.ted.com/talks/ernesto_sirolli_want_to_help_someone_shut_up_and_listen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https://www.youtube.com/watch?v=qHIKRwYe3Cs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Rice is Made : Step by Step Growing Rice Paddy Farming, South India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34459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https://www.youtube.com/watch?v=rYAf_yClD8o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Sector: Jobs and their classification | Educational Videos for Kids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46143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https://www.youtube.com/watch?v=lj4lrMudcIQ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Tertiary Sector : Jobs and their classification | Educational Videos for Kids</a:t>
            </a:r>
          </a:p>
          <a:p>
            <a:r>
              <a:rPr lang="hr-HR" dirty="0" smtClean="0"/>
              <a:t>https://proleksis.lzmk.hr/48629/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28311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https://en.wikipedia.org/wiki/List_of_countries_by_GDP_sector_composition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424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https://www.statista.com/statistics/264653/proportions-of-economic-sectors-in-gross-domestic-product-gdp-in-selected-countries/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4071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25.gif"/><Relationship Id="rId7" Type="http://schemas.openxmlformats.org/officeDocument/2006/relationships/image" Target="../media/image4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40.gif"/><Relationship Id="rId10" Type="http://schemas.openxmlformats.org/officeDocument/2006/relationships/image" Target="../media/image56.png"/><Relationship Id="rId4" Type="http://schemas.openxmlformats.org/officeDocument/2006/relationships/image" Target="../media/image34.gif"/><Relationship Id="rId9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countries_by_GDP_sector_composi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st_of_countries_by_GDP_sector_composi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L-V4xzUcm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gif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5" Type="http://schemas.openxmlformats.org/officeDocument/2006/relationships/image" Target="../media/image15.wmf"/><Relationship Id="rId10" Type="http://schemas.openxmlformats.org/officeDocument/2006/relationships/image" Target="../media/image10.gif"/><Relationship Id="rId4" Type="http://schemas.openxmlformats.org/officeDocument/2006/relationships/image" Target="../media/image4.wmf"/><Relationship Id="rId9" Type="http://schemas.openxmlformats.org/officeDocument/2006/relationships/image" Target="../media/image9.gif"/><Relationship Id="rId1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18" Type="http://schemas.openxmlformats.org/officeDocument/2006/relationships/image" Target="../media/image36.wmf"/><Relationship Id="rId26" Type="http://schemas.openxmlformats.org/officeDocument/2006/relationships/image" Target="../media/image44.gif"/><Relationship Id="rId3" Type="http://schemas.openxmlformats.org/officeDocument/2006/relationships/image" Target="../media/image22.gif"/><Relationship Id="rId21" Type="http://schemas.openxmlformats.org/officeDocument/2006/relationships/image" Target="../media/image39.gif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17" Type="http://schemas.openxmlformats.org/officeDocument/2006/relationships/image" Target="../media/image13.gif"/><Relationship Id="rId25" Type="http://schemas.openxmlformats.org/officeDocument/2006/relationships/image" Target="../media/image43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wmf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11" Type="http://schemas.openxmlformats.org/officeDocument/2006/relationships/image" Target="../media/image30.gif"/><Relationship Id="rId24" Type="http://schemas.openxmlformats.org/officeDocument/2006/relationships/image" Target="../media/image42.gif"/><Relationship Id="rId5" Type="http://schemas.openxmlformats.org/officeDocument/2006/relationships/image" Target="../media/image24.gif"/><Relationship Id="rId15" Type="http://schemas.openxmlformats.org/officeDocument/2006/relationships/image" Target="../media/image34.gif"/><Relationship Id="rId23" Type="http://schemas.openxmlformats.org/officeDocument/2006/relationships/image" Target="../media/image41.wmf"/><Relationship Id="rId10" Type="http://schemas.openxmlformats.org/officeDocument/2006/relationships/image" Target="../media/image29.gif"/><Relationship Id="rId19" Type="http://schemas.openxmlformats.org/officeDocument/2006/relationships/image" Target="../media/image37.wmf"/><Relationship Id="rId4" Type="http://schemas.openxmlformats.org/officeDocument/2006/relationships/image" Target="../media/image23.wmf"/><Relationship Id="rId9" Type="http://schemas.openxmlformats.org/officeDocument/2006/relationships/image" Target="../media/image28.gif"/><Relationship Id="rId14" Type="http://schemas.openxmlformats.org/officeDocument/2006/relationships/image" Target="../media/image33.wmf"/><Relationship Id="rId22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30.gif"/><Relationship Id="rId7" Type="http://schemas.openxmlformats.org/officeDocument/2006/relationships/image" Target="../media/image10.gif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wmf"/><Relationship Id="rId11" Type="http://schemas.openxmlformats.org/officeDocument/2006/relationships/image" Target="../media/image49.wmf"/><Relationship Id="rId5" Type="http://schemas.openxmlformats.org/officeDocument/2006/relationships/image" Target="../media/image13.gif"/><Relationship Id="rId10" Type="http://schemas.openxmlformats.org/officeDocument/2006/relationships/image" Target="../media/image48.gif"/><Relationship Id="rId4" Type="http://schemas.openxmlformats.org/officeDocument/2006/relationships/image" Target="../media/image31.gif"/><Relationship Id="rId9" Type="http://schemas.openxmlformats.org/officeDocument/2006/relationships/image" Target="../media/image4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32.gi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wmf"/><Relationship Id="rId5" Type="http://schemas.openxmlformats.org/officeDocument/2006/relationships/image" Target="../media/image33.wm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6.gif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29.gif"/><Relationship Id="rId10" Type="http://schemas.openxmlformats.org/officeDocument/2006/relationships/image" Target="../media/image55.wmf"/><Relationship Id="rId4" Type="http://schemas.openxmlformats.org/officeDocument/2006/relationships/image" Target="../media/image27.gif"/><Relationship Id="rId9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Gospodarstvo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571488" y="752400"/>
            <a:ext cx="8229600" cy="570889"/>
          </a:xfrm>
          <a:solidFill>
            <a:srgbClr val="F3988A"/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>Kvartarne djelatnosti</a:t>
            </a:r>
            <a:endParaRPr lang="hr-HR" dirty="0"/>
          </a:p>
        </p:txBody>
      </p:sp>
      <p:pic>
        <p:nvPicPr>
          <p:cNvPr id="6" name="Picture 9" descr="C:\Users\Svjetlana\AppData\Local\Microsoft\Windows\Temporary Internet Files\Content.IE5\0MWS68IU\MM900283031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8466" y="2842914"/>
            <a:ext cx="1719266" cy="1719266"/>
          </a:xfrm>
          <a:prstGeom prst="rect">
            <a:avLst/>
          </a:prstGeom>
          <a:noFill/>
        </p:spPr>
      </p:pic>
      <p:pic>
        <p:nvPicPr>
          <p:cNvPr id="7" name="Picture 10" descr="C:\Users\Svjetlana\AppData\Local\Microsoft\Windows\Temporary Internet Files\Content.IE5\LP68KNRA\MM90004101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56" y="1264556"/>
            <a:ext cx="1496388" cy="1642587"/>
          </a:xfrm>
          <a:prstGeom prst="rect">
            <a:avLst/>
          </a:prstGeom>
          <a:noFill/>
        </p:spPr>
      </p:pic>
      <p:pic>
        <p:nvPicPr>
          <p:cNvPr id="8" name="Picture 25" descr="C:\Users\Svjetlana\AppData\Local\Microsoft\Windows\Temporary Internet Files\Content.IE5\0MWS68IU\MM90028363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6260" y="1554847"/>
            <a:ext cx="1222308" cy="1328596"/>
          </a:xfrm>
          <a:prstGeom prst="rect">
            <a:avLst/>
          </a:prstGeom>
          <a:noFill/>
        </p:spPr>
      </p:pic>
      <p:pic>
        <p:nvPicPr>
          <p:cNvPr id="9" name="Picture 36" descr="C:\Users\Svjetlana\AppData\Local\Microsoft\Windows\Temporary Internet Files\Content.IE5\LP68KNRA\MM900283993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06571" y="3356331"/>
            <a:ext cx="1119158" cy="1678737"/>
          </a:xfrm>
          <a:prstGeom prst="rect">
            <a:avLst/>
          </a:prstGeom>
          <a:noFill/>
        </p:spPr>
      </p:pic>
      <p:pic>
        <p:nvPicPr>
          <p:cNvPr id="10" name="Picture 14" descr="C:\Users\Svjetlana\AppData\Local\Microsoft\Windows\Temporary Internet Files\Content.IE5\8OC5G8SY\MM900337029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6677" y="3656712"/>
            <a:ext cx="1514482" cy="1402298"/>
          </a:xfrm>
          <a:prstGeom prst="rect">
            <a:avLst/>
          </a:prstGeom>
          <a:noFill/>
        </p:spPr>
      </p:pic>
      <p:pic>
        <p:nvPicPr>
          <p:cNvPr id="11" name="Picture 38" descr="C:\Users\Svjetlana\AppData\Local\Microsoft\Windows\Temporary Internet Files\Content.IE5\LP68KNRA\MM900356710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8886" y="1393775"/>
            <a:ext cx="1500174" cy="1500174"/>
          </a:xfrm>
          <a:prstGeom prst="rect">
            <a:avLst/>
          </a:prstGeom>
          <a:noFill/>
        </p:spPr>
      </p:pic>
      <p:pic>
        <p:nvPicPr>
          <p:cNvPr id="12" name="Picture 43" descr="C:\Users\Svjetlana\AppData\Local\Microsoft\Windows\Temporary Internet Files\Content.IE5\0MWS68IU\MC900295892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8907" y="1370711"/>
            <a:ext cx="1006157" cy="1050453"/>
          </a:xfrm>
          <a:prstGeom prst="rect">
            <a:avLst/>
          </a:prstGeom>
          <a:noFill/>
        </p:spPr>
      </p:pic>
      <p:pic>
        <p:nvPicPr>
          <p:cNvPr id="13" name="Picture 44" descr="C:\Users\Svjetlana\AppData\Local\Microsoft\Windows\Temporary Internet Files\Content.IE5\MGU0FVWB\MM900285285[1]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261" y="2955426"/>
            <a:ext cx="1285884" cy="1811927"/>
          </a:xfrm>
          <a:prstGeom prst="rect">
            <a:avLst/>
          </a:prstGeom>
          <a:noFill/>
        </p:spPr>
      </p:pic>
      <p:sp>
        <p:nvSpPr>
          <p:cNvPr id="14" name="Rectangle 12"/>
          <p:cNvSpPr/>
          <p:nvPr/>
        </p:nvSpPr>
        <p:spPr>
          <a:xfrm>
            <a:off x="1737145" y="3099271"/>
            <a:ext cx="1428760" cy="379107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Vojska</a:t>
            </a:r>
          </a:p>
        </p:txBody>
      </p:sp>
      <p:sp>
        <p:nvSpPr>
          <p:cNvPr id="15" name="Rectangle 13"/>
          <p:cNvSpPr/>
          <p:nvPr/>
        </p:nvSpPr>
        <p:spPr>
          <a:xfrm>
            <a:off x="1022765" y="2521693"/>
            <a:ext cx="1428760" cy="406818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Školstvo</a:t>
            </a:r>
          </a:p>
        </p:txBody>
      </p:sp>
      <p:sp>
        <p:nvSpPr>
          <p:cNvPr id="16" name="Rectangle 14"/>
          <p:cNvSpPr/>
          <p:nvPr/>
        </p:nvSpPr>
        <p:spPr>
          <a:xfrm>
            <a:off x="5173712" y="1959275"/>
            <a:ext cx="1291835" cy="423715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Kultura</a:t>
            </a:r>
          </a:p>
        </p:txBody>
      </p:sp>
      <p:sp>
        <p:nvSpPr>
          <p:cNvPr id="17" name="Rectangle 15"/>
          <p:cNvSpPr/>
          <p:nvPr/>
        </p:nvSpPr>
        <p:spPr>
          <a:xfrm>
            <a:off x="1703706" y="1430293"/>
            <a:ext cx="1226090" cy="406818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Zdravstvo</a:t>
            </a:r>
          </a:p>
        </p:txBody>
      </p:sp>
      <p:sp>
        <p:nvSpPr>
          <p:cNvPr id="18" name="Rectangle 16"/>
          <p:cNvSpPr/>
          <p:nvPr/>
        </p:nvSpPr>
        <p:spPr>
          <a:xfrm>
            <a:off x="276620" y="4514207"/>
            <a:ext cx="1571636" cy="484024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latin typeface="+mj-lt"/>
                <a:ea typeface="+mj-ea"/>
                <a:cs typeface="+mj-cs"/>
              </a:rPr>
              <a:t>Državna uprava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29411" y="1448870"/>
            <a:ext cx="1321328" cy="401879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Znanost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68932" y="3016546"/>
            <a:ext cx="1428760" cy="500066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Vatrogasci</a:t>
            </a:r>
            <a:endParaRPr lang="hr-HR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24386" y="4345748"/>
            <a:ext cx="1428760" cy="379434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latin typeface="+mj-lt"/>
                <a:ea typeface="+mj-ea"/>
                <a:cs typeface="+mj-cs"/>
              </a:rPr>
              <a:t>Policija</a:t>
            </a:r>
          </a:p>
        </p:txBody>
      </p:sp>
      <p:pic>
        <p:nvPicPr>
          <p:cNvPr id="22" name="Slika 21" descr="Firefighter Fire Fireman · Free vector graphic on Pixabay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91399" y="3600640"/>
            <a:ext cx="1211222" cy="1478101"/>
          </a:xfrm>
          <a:prstGeom prst="rect">
            <a:avLst/>
          </a:prstGeom>
        </p:spPr>
      </p:pic>
      <p:sp>
        <p:nvSpPr>
          <p:cNvPr id="23" name="Rectangle 19"/>
          <p:cNvSpPr/>
          <p:nvPr/>
        </p:nvSpPr>
        <p:spPr>
          <a:xfrm>
            <a:off x="4971327" y="4227126"/>
            <a:ext cx="1428760" cy="462583"/>
          </a:xfrm>
          <a:prstGeom prst="rect">
            <a:avLst/>
          </a:prstGeom>
          <a:solidFill>
            <a:srgbClr val="F3988A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Sudstvo</a:t>
            </a:r>
          </a:p>
        </p:txBody>
      </p:sp>
      <p:sp>
        <p:nvSpPr>
          <p:cNvPr id="24" name="Naslov 1"/>
          <p:cNvSpPr txBox="1">
            <a:spLocks/>
          </p:cNvSpPr>
          <p:nvPr/>
        </p:nvSpPr>
        <p:spPr>
          <a:xfrm>
            <a:off x="4461518" y="2560543"/>
            <a:ext cx="2891378" cy="1473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000" dirty="0" smtClean="0"/>
              <a:t>Ustrojene za dobrobit zajednice </a:t>
            </a:r>
            <a:r>
              <a:rPr lang="hr-HR" sz="2000" dirty="0" smtClean="0">
                <a:sym typeface="Wingdings" panose="05000000000000000000" pitchFamily="2" charset="2"/>
              </a:rPr>
              <a:t> ne smatraju se privrednima  financiraju se iz državnog proračuna</a:t>
            </a:r>
            <a:endParaRPr lang="hr-HR" sz="900" dirty="0"/>
          </a:p>
        </p:txBody>
      </p:sp>
    </p:spTree>
    <p:extLst>
      <p:ext uri="{BB962C8B-B14F-4D97-AF65-F5344CB8AC3E}">
        <p14:creationId xmlns:p14="http://schemas.microsoft.com/office/powerpoint/2010/main" xmlns="" val="15028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/>
              <a:t>Struktura zaposlenih – jedan od pokazatelja razvijenosti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35646"/>
            <a:ext cx="3538736" cy="3312369"/>
          </a:xfrm>
        </p:spPr>
        <p:txBody>
          <a:bodyPr>
            <a:normAutofit fontScale="85000" lnSpcReduction="10000"/>
          </a:bodyPr>
          <a:lstStyle/>
          <a:p>
            <a:r>
              <a:rPr lang="hr-HR" sz="2800" dirty="0"/>
              <a:t>Najslabije razvijene države </a:t>
            </a:r>
            <a:r>
              <a:rPr lang="hr-HR" sz="2800" dirty="0" smtClean="0"/>
              <a:t> - vrlo </a:t>
            </a:r>
            <a:r>
              <a:rPr lang="hr-HR" sz="2800" dirty="0"/>
              <a:t>visok udjel zaposlenih u primarnim </a:t>
            </a:r>
            <a:r>
              <a:rPr lang="hr-HR" sz="2800" dirty="0" smtClean="0"/>
              <a:t>djelatnostima</a:t>
            </a:r>
          </a:p>
          <a:p>
            <a:r>
              <a:rPr lang="hr-HR" sz="2800" i="1" dirty="0" smtClean="0">
                <a:hlinkClick r:id="rId3"/>
              </a:rPr>
              <a:t>Istražite</a:t>
            </a:r>
            <a:r>
              <a:rPr lang="hr-HR" sz="2800" i="1" dirty="0" smtClean="0"/>
              <a:t> koje države u 2019. godini imaju najveći udio zaposlenih u primarnim djelatnostima.</a:t>
            </a:r>
          </a:p>
        </p:txBody>
      </p:sp>
      <p:graphicFrame>
        <p:nvGraphicFramePr>
          <p:cNvPr id="4" name="Grafikon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30152545"/>
              </p:ext>
            </p:extLst>
          </p:nvPr>
        </p:nvGraphicFramePr>
        <p:xfrm>
          <a:off x="4468398" y="1139101"/>
          <a:ext cx="4181460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ravokutnik 4"/>
          <p:cNvSpPr/>
          <p:nvPr/>
        </p:nvSpPr>
        <p:spPr>
          <a:xfrm>
            <a:off x="3635896" y="4515966"/>
            <a:ext cx="5508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i="1" dirty="0" smtClean="0"/>
              <a:t>Struktura BDP-a po sektorima gospodarstva, Čad, 2019.</a:t>
            </a:r>
            <a:endParaRPr lang="hr-HR" sz="1200" i="1" dirty="0"/>
          </a:p>
        </p:txBody>
      </p:sp>
    </p:spTree>
    <p:extLst>
      <p:ext uri="{BB962C8B-B14F-4D97-AF65-F5344CB8AC3E}">
        <p14:creationId xmlns:p14="http://schemas.microsoft.com/office/powerpoint/2010/main" xmlns="" val="25501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kon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22545988"/>
              </p:ext>
            </p:extLst>
          </p:nvPr>
        </p:nvGraphicFramePr>
        <p:xfrm>
          <a:off x="4506900" y="1159637"/>
          <a:ext cx="4104456" cy="350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/>
              <a:t>Struktura zaposlenih – jedan od pokazatelja razvijenosti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35645"/>
            <a:ext cx="3865270" cy="2958977"/>
          </a:xfrm>
        </p:spPr>
        <p:txBody>
          <a:bodyPr>
            <a:noAutofit/>
          </a:bodyPr>
          <a:lstStyle/>
          <a:p>
            <a:r>
              <a:rPr lang="hr-HR" sz="2400" dirty="0" smtClean="0"/>
              <a:t>Visokorazvijene </a:t>
            </a:r>
            <a:r>
              <a:rPr lang="hr-HR" sz="2400" dirty="0"/>
              <a:t>države </a:t>
            </a:r>
            <a:r>
              <a:rPr lang="hr-HR" sz="2400" dirty="0" smtClean="0"/>
              <a:t>visok udjel zaposlenih u </a:t>
            </a:r>
            <a:r>
              <a:rPr lang="hr-HR" sz="2400" dirty="0"/>
              <a:t>tercijarnim (uključujući kvartarne) djelatnostima </a:t>
            </a:r>
            <a:endParaRPr lang="hr-HR" sz="2400" dirty="0" smtClean="0"/>
          </a:p>
          <a:p>
            <a:r>
              <a:rPr lang="hr-HR" sz="2400" i="1" dirty="0">
                <a:hlinkClick r:id="rId4"/>
              </a:rPr>
              <a:t>Istražite</a:t>
            </a:r>
            <a:r>
              <a:rPr lang="hr-HR" sz="2400" i="1" dirty="0"/>
              <a:t> koje države u 2019. godini imaju najveći udio zaposlenih u </a:t>
            </a:r>
            <a:r>
              <a:rPr lang="hr-HR" sz="2400" i="1" dirty="0" smtClean="0"/>
              <a:t>tercijarnim djelatnostima.</a:t>
            </a:r>
            <a:endParaRPr lang="hr-HR" sz="2400" i="1" dirty="0"/>
          </a:p>
          <a:p>
            <a:endParaRPr lang="hr-HR" sz="2800" dirty="0" smtClean="0"/>
          </a:p>
          <a:p>
            <a:endParaRPr lang="hr-HR" sz="2400" dirty="0" smtClean="0"/>
          </a:p>
        </p:txBody>
      </p:sp>
      <p:sp>
        <p:nvSpPr>
          <p:cNvPr id="5" name="Pravokutnik 4"/>
          <p:cNvSpPr/>
          <p:nvPr/>
        </p:nvSpPr>
        <p:spPr>
          <a:xfrm>
            <a:off x="5076056" y="4512710"/>
            <a:ext cx="5508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i="1" dirty="0" smtClean="0"/>
              <a:t>Struktura BDP-a po sektorima gospodarstva, Portugal, 2019.</a:t>
            </a:r>
            <a:endParaRPr lang="hr-HR" sz="1200" i="1" dirty="0"/>
          </a:p>
        </p:txBody>
      </p:sp>
    </p:spTree>
    <p:extLst>
      <p:ext uri="{BB962C8B-B14F-4D97-AF65-F5344CB8AC3E}">
        <p14:creationId xmlns:p14="http://schemas.microsoft.com/office/powerpoint/2010/main" xmlns="" val="28584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Zaposleni u sekundarnim djelatnostima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826768" cy="3240361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Smanjenje udjela zaposlenih</a:t>
            </a:r>
          </a:p>
          <a:p>
            <a:r>
              <a:rPr lang="hr-HR" i="1" dirty="0" smtClean="0"/>
              <a:t>Zašto?</a:t>
            </a:r>
          </a:p>
          <a:p>
            <a:r>
              <a:rPr lang="hr-HR" dirty="0" smtClean="0"/>
              <a:t>Tehnološki napredak u proizvodnji </a:t>
            </a:r>
            <a:r>
              <a:rPr lang="hr-HR" dirty="0" smtClean="0">
                <a:sym typeface="Wingdings" panose="05000000000000000000" pitchFamily="2" charset="2"/>
              </a:rPr>
              <a:t> uvođenje strojeva, </a:t>
            </a:r>
            <a:r>
              <a:rPr lang="hr-HR" dirty="0" smtClean="0">
                <a:sym typeface="Wingdings" panose="05000000000000000000" pitchFamily="2" charset="2"/>
                <a:hlinkClick r:id="rId3"/>
              </a:rPr>
              <a:t>robota</a:t>
            </a:r>
            <a:r>
              <a:rPr lang="hr-HR" dirty="0" smtClean="0">
                <a:sym typeface="Wingdings" panose="05000000000000000000" pitchFamily="2" charset="2"/>
              </a:rPr>
              <a:t> i računala u proizvodnju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49951"/>
            <a:ext cx="4404575" cy="32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8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9582"/>
            <a:ext cx="7592913" cy="35795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7534"/>
            <a:ext cx="209313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2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Kojim skupinama djelatnosti pripadaju zanimanja na slikama?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499742"/>
            <a:ext cx="3993258" cy="26437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0841" y="2499743"/>
            <a:ext cx="3971547" cy="2643758"/>
          </a:xfrm>
          <a:prstGeom prst="rect">
            <a:avLst/>
          </a:prstGeom>
        </p:spPr>
      </p:pic>
      <p:sp>
        <p:nvSpPr>
          <p:cNvPr id="6" name="Rectangle 13"/>
          <p:cNvSpPr/>
          <p:nvPr/>
        </p:nvSpPr>
        <p:spPr>
          <a:xfrm>
            <a:off x="3270013" y="2571750"/>
            <a:ext cx="1428760" cy="367529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latin typeface="+mj-lt"/>
                <a:ea typeface="+mj-ea"/>
                <a:cs typeface="+mj-cs"/>
              </a:rPr>
              <a:t>Tercijarne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7271655" y="2571750"/>
            <a:ext cx="1428760" cy="367529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latin typeface="+mj-lt"/>
                <a:ea typeface="+mj-ea"/>
                <a:cs typeface="+mj-cs"/>
              </a:rPr>
              <a:t>Kvartarne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0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39" y="2490339"/>
            <a:ext cx="4011807" cy="26718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360" y="2499743"/>
            <a:ext cx="3985482" cy="264375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Kojim skupinama djelatnosti pripadaju zanimanja na slikama?</a:t>
            </a:r>
            <a:endParaRPr lang="hr-HR" sz="2800" dirty="0"/>
          </a:p>
        </p:txBody>
      </p:sp>
      <p:sp>
        <p:nvSpPr>
          <p:cNvPr id="10" name="Rectangle 9"/>
          <p:cNvSpPr/>
          <p:nvPr/>
        </p:nvSpPr>
        <p:spPr>
          <a:xfrm>
            <a:off x="3042284" y="2643758"/>
            <a:ext cx="1554975" cy="340897"/>
          </a:xfrm>
          <a:prstGeom prst="rect">
            <a:avLst/>
          </a:prstGeom>
          <a:solidFill>
            <a:srgbClr val="DADADA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Sekundarne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7187498" y="2643757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Primarne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099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915566"/>
            <a:ext cx="9144000" cy="713234"/>
          </a:xfrm>
        </p:spPr>
        <p:txBody>
          <a:bodyPr>
            <a:noAutofit/>
          </a:bodyPr>
          <a:lstStyle/>
          <a:p>
            <a:r>
              <a:rPr lang="hr-HR" sz="3200" dirty="0" smtClean="0"/>
              <a:t>Koji od dijagrama prikazuje strukturu djelatnosti visokorazvijene države? </a:t>
            </a:r>
            <a:endParaRPr lang="hr-HR" sz="3200" dirty="0"/>
          </a:p>
        </p:txBody>
      </p:sp>
      <p:graphicFrame>
        <p:nvGraphicFramePr>
          <p:cNvPr id="6" name="Grafikon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0151751"/>
              </p:ext>
            </p:extLst>
          </p:nvPr>
        </p:nvGraphicFramePr>
        <p:xfrm>
          <a:off x="582987" y="1563148"/>
          <a:ext cx="4181460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on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71043310"/>
              </p:ext>
            </p:extLst>
          </p:nvPr>
        </p:nvGraphicFramePr>
        <p:xfrm>
          <a:off x="5177092" y="1347614"/>
          <a:ext cx="4104456" cy="350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928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0447" y="980007"/>
            <a:ext cx="8229600" cy="713234"/>
          </a:xfrm>
        </p:spPr>
        <p:txBody>
          <a:bodyPr>
            <a:noAutofit/>
          </a:bodyPr>
          <a:lstStyle/>
          <a:p>
            <a:r>
              <a:rPr lang="hr-HR" sz="3200" dirty="0" smtClean="0"/>
              <a:t>Usporedite obilježja primarnog sektora u nerazvijenim i visokorazvijenim državama.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988119"/>
            <a:ext cx="4011807" cy="26718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95686"/>
            <a:ext cx="403244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7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41908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Razvoj gospodarstva</a:t>
            </a:r>
            <a:endParaRPr lang="hr-HR" dirty="0"/>
          </a:p>
        </p:txBody>
      </p:sp>
      <p:pic>
        <p:nvPicPr>
          <p:cNvPr id="4" name="Picture 16" descr="C:\Users\Svjetlana\AppData\Local\Microsoft\Windows\Temporary Internet Files\Content.IE5\LP68KNRA\MC90043667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36" y="1346667"/>
            <a:ext cx="1540051" cy="1488222"/>
          </a:xfrm>
          <a:prstGeom prst="rect">
            <a:avLst/>
          </a:prstGeom>
          <a:noFill/>
        </p:spPr>
      </p:pic>
      <p:pic>
        <p:nvPicPr>
          <p:cNvPr id="5" name="Picture 10" descr="C:\Users\Svjetlana\AppData\Local\Microsoft\Windows\Temporary Internet Files\Content.IE5\0MWS68IU\MC90033032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576" y="3023005"/>
            <a:ext cx="1619708" cy="852903"/>
          </a:xfrm>
          <a:prstGeom prst="rect">
            <a:avLst/>
          </a:prstGeom>
          <a:noFill/>
        </p:spPr>
      </p:pic>
      <p:pic>
        <p:nvPicPr>
          <p:cNvPr id="6" name="Picture 14" descr="C:\Users\Svjetlana\AppData\Local\Microsoft\Windows\Temporary Internet Files\Content.IE5\8OC5G8SY\MC90038917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4021439"/>
            <a:ext cx="1619708" cy="1010382"/>
          </a:xfrm>
          <a:prstGeom prst="rect">
            <a:avLst/>
          </a:prstGeom>
          <a:noFill/>
        </p:spPr>
      </p:pic>
      <p:pic>
        <p:nvPicPr>
          <p:cNvPr id="7" name="Picture 18" descr="C:\Users\Svjetlana\AppData\Local\Microsoft\Windows\Temporary Internet Files\Content.IE5\0MWS68IU\MM900283105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861968"/>
            <a:ext cx="1428760" cy="1129181"/>
          </a:xfrm>
          <a:prstGeom prst="rect">
            <a:avLst/>
          </a:prstGeom>
          <a:noFill/>
        </p:spPr>
      </p:pic>
      <p:pic>
        <p:nvPicPr>
          <p:cNvPr id="8" name="Picture 17" descr="C:\Users\Svjetlana\AppData\Local\Microsoft\Windows\Temporary Internet Files\Content.IE5\MGU0FVWB\MC900444672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0519" y="3013111"/>
            <a:ext cx="1332542" cy="1725594"/>
          </a:xfrm>
          <a:prstGeom prst="rect">
            <a:avLst/>
          </a:prstGeom>
          <a:noFill/>
        </p:spPr>
      </p:pic>
      <p:sp>
        <p:nvSpPr>
          <p:cNvPr id="9" name="Rectangle 21"/>
          <p:cNvSpPr/>
          <p:nvPr/>
        </p:nvSpPr>
        <p:spPr>
          <a:xfrm>
            <a:off x="2005901" y="2859782"/>
            <a:ext cx="1647341" cy="841339"/>
          </a:xfrm>
          <a:prstGeom prst="rect">
            <a:avLst/>
          </a:prstGeom>
          <a:solidFill>
            <a:srgbClr val="D99694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Sakupljanje plodova, lov i ribolov</a:t>
            </a:r>
            <a:endParaRPr lang="hr-HR" dirty="0"/>
          </a:p>
        </p:txBody>
      </p:sp>
      <p:pic>
        <p:nvPicPr>
          <p:cNvPr id="10" name="Picture 6" descr="C:\Users\Svjetlana\AppData\Local\Microsoft\Windows\Temporary Internet Files\Content.IE5\LP68KNRA\MC900195498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1717" y="3669053"/>
            <a:ext cx="1898229" cy="1094620"/>
          </a:xfrm>
          <a:prstGeom prst="rect">
            <a:avLst/>
          </a:prstGeom>
          <a:noFill/>
        </p:spPr>
      </p:pic>
      <p:pic>
        <p:nvPicPr>
          <p:cNvPr id="11" name="Picture 5" descr="C:\Users\Svjetlana\AppData\Local\Microsoft\Windows\Temporary Internet Files\Content.IE5\MGU0FVWB\MM900283224[1]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4077247"/>
            <a:ext cx="1468591" cy="998642"/>
          </a:xfrm>
          <a:prstGeom prst="rect">
            <a:avLst/>
          </a:prstGeom>
          <a:noFill/>
        </p:spPr>
      </p:pic>
      <p:pic>
        <p:nvPicPr>
          <p:cNvPr id="13" name="Picture 25" descr="C:\Users\Svjetlana\AppData\Local\Microsoft\Windows\Temporary Internet Files\Content.IE5\0MWS68IU\MM900283930[1]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1520" y="2014917"/>
            <a:ext cx="1483360" cy="932930"/>
          </a:xfrm>
          <a:prstGeom prst="rect">
            <a:avLst/>
          </a:prstGeom>
          <a:noFill/>
        </p:spPr>
      </p:pic>
      <p:pic>
        <p:nvPicPr>
          <p:cNvPr id="14" name="Picture 28" descr="C:\Users\Svjetlana\AppData\Local\Microsoft\Windows\Temporary Internet Files\Content.IE5\8OC5G8SY\MC900212243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4368" y="545066"/>
            <a:ext cx="1180559" cy="1545712"/>
          </a:xfrm>
          <a:prstGeom prst="rect">
            <a:avLst/>
          </a:prstGeom>
          <a:noFill/>
        </p:spPr>
      </p:pic>
      <p:pic>
        <p:nvPicPr>
          <p:cNvPr id="16" name="Slika 15" descr="Agriculture in Chad - Wikipedi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2981104"/>
            <a:ext cx="1828631" cy="1080555"/>
          </a:xfrm>
          <a:prstGeom prst="rect">
            <a:avLst/>
          </a:prstGeom>
        </p:spPr>
      </p:pic>
      <p:pic>
        <p:nvPicPr>
          <p:cNvPr id="17" name="Picture 3" descr="C:\Users\Svjetlana\AppData\Local\Microsoft\Windows\Temporary Internet Files\Content.IE5\MGU0FVWB\MM900234669[1]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90808" y="836387"/>
            <a:ext cx="1093560" cy="1093560"/>
          </a:xfrm>
          <a:prstGeom prst="rect">
            <a:avLst/>
          </a:prstGeom>
          <a:noFill/>
        </p:spPr>
      </p:pic>
      <p:sp>
        <p:nvSpPr>
          <p:cNvPr id="18" name="Rectangle 22"/>
          <p:cNvSpPr/>
          <p:nvPr/>
        </p:nvSpPr>
        <p:spPr>
          <a:xfrm>
            <a:off x="5190120" y="2822558"/>
            <a:ext cx="1996885" cy="840163"/>
          </a:xfrm>
          <a:prstGeom prst="rect">
            <a:avLst/>
          </a:prstGeom>
          <a:solidFill>
            <a:srgbClr val="D99694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Razvoj poljodjelstva, uzgoj domaćih životinja</a:t>
            </a:r>
          </a:p>
        </p:txBody>
      </p:sp>
      <p:sp>
        <p:nvSpPr>
          <p:cNvPr id="19" name="Rectangle 23"/>
          <p:cNvSpPr/>
          <p:nvPr/>
        </p:nvSpPr>
        <p:spPr>
          <a:xfrm>
            <a:off x="5586146" y="1505109"/>
            <a:ext cx="1419305" cy="1071570"/>
          </a:xfrm>
          <a:prstGeom prst="rect">
            <a:avLst/>
          </a:prstGeom>
          <a:solidFill>
            <a:srgbClr val="D99694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Izrada alatki, podjela rada, nastanak zanimanja</a:t>
            </a:r>
          </a:p>
        </p:txBody>
      </p:sp>
      <p:pic>
        <p:nvPicPr>
          <p:cNvPr id="20" name="Picture 24" descr="C:\Users\Svjetlana\AppData\Local\Microsoft\Windows\Temporary Internet Files\Content.IE5\LP68KNRA\MC900241343[1]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337" y="1169438"/>
            <a:ext cx="1357322" cy="1156949"/>
          </a:xfrm>
          <a:prstGeom prst="rect">
            <a:avLst/>
          </a:prstGeom>
          <a:noFill/>
        </p:spPr>
      </p:pic>
      <p:pic>
        <p:nvPicPr>
          <p:cNvPr id="21" name="Picture 23" descr="C:\Users\Svjetlana\AppData\Local\Microsoft\Windows\Temporary Internet Files\Content.IE5\MGU0FVWB\MC900241341[1].w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96329" y="1184130"/>
            <a:ext cx="1420921" cy="1146670"/>
          </a:xfrm>
          <a:prstGeom prst="rect">
            <a:avLst/>
          </a:prstGeom>
          <a:noFill/>
        </p:spPr>
      </p:pic>
      <p:pic>
        <p:nvPicPr>
          <p:cNvPr id="22" name="Picture 20" descr="C:\Users\Svjetlana\AppData\Local\Microsoft\Windows\Temporary Internet Files\Content.IE5\MGU0FVWB\MC900434977[1]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59130" y="1259039"/>
            <a:ext cx="1848330" cy="1600189"/>
          </a:xfrm>
          <a:prstGeom prst="rect">
            <a:avLst/>
          </a:prstGeom>
          <a:noFill/>
        </p:spPr>
      </p:pic>
      <p:sp>
        <p:nvSpPr>
          <p:cNvPr id="23" name="Rectangle 30"/>
          <p:cNvSpPr/>
          <p:nvPr/>
        </p:nvSpPr>
        <p:spPr>
          <a:xfrm>
            <a:off x="3751899" y="1995315"/>
            <a:ext cx="1095278" cy="779946"/>
          </a:xfrm>
          <a:prstGeom prst="rect">
            <a:avLst/>
          </a:prstGeom>
          <a:solidFill>
            <a:srgbClr val="D99694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Začetak trgovine</a:t>
            </a:r>
          </a:p>
        </p:txBody>
      </p:sp>
    </p:spTree>
    <p:extLst>
      <p:ext uri="{BB962C8B-B14F-4D97-AF65-F5344CB8AC3E}">
        <p14:creationId xmlns:p14="http://schemas.microsoft.com/office/powerpoint/2010/main" xmlns="" val="21878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 descr="Importance of personality development for teachers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1953" y="1558019"/>
            <a:ext cx="2319261" cy="155560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250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Kojim se zanimanjima bave ovi ljudi?</a:t>
            </a:r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5787974" y="1361231"/>
            <a:ext cx="1330037" cy="370369"/>
          </a:xfrm>
          <a:prstGeom prst="rect">
            <a:avLst/>
          </a:prstGeom>
          <a:solidFill>
            <a:srgbClr val="E4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Konobar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1953" y="2732570"/>
            <a:ext cx="1303314" cy="362832"/>
          </a:xfrm>
          <a:prstGeom prst="rect">
            <a:avLst/>
          </a:prstGeom>
          <a:solidFill>
            <a:srgbClr val="F3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Učitelj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2539445" y="3424839"/>
            <a:ext cx="6642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100" dirty="0" smtClean="0"/>
              <a:t>Razvoj društva </a:t>
            </a:r>
            <a:r>
              <a:rPr lang="hr-HR" sz="2100" dirty="0" smtClean="0">
                <a:sym typeface="Wingdings" panose="05000000000000000000" pitchFamily="2" charset="2"/>
              </a:rPr>
              <a:t> podjela rada  veći broj djelatnosti</a:t>
            </a:r>
          </a:p>
          <a:p>
            <a:r>
              <a:rPr lang="hr-HR" sz="2100" dirty="0" smtClean="0">
                <a:sym typeface="Wingdings" panose="05000000000000000000" pitchFamily="2" charset="2"/>
              </a:rPr>
              <a:t>Zanimanja  </a:t>
            </a:r>
            <a:r>
              <a:rPr lang="hr-HR" sz="2100" b="1" dirty="0" smtClean="0">
                <a:sym typeface="Wingdings" panose="05000000000000000000" pitchFamily="2" charset="2"/>
              </a:rPr>
              <a:t>stvaranje</a:t>
            </a:r>
            <a:r>
              <a:rPr lang="hr-HR" sz="2100" dirty="0" smtClean="0">
                <a:sym typeface="Wingdings" panose="05000000000000000000" pitchFamily="2" charset="2"/>
              </a:rPr>
              <a:t> pojedinog dobra ili pružanje usluge</a:t>
            </a:r>
          </a:p>
          <a:p>
            <a:r>
              <a:rPr lang="hr-HR" sz="2100" dirty="0" smtClean="0">
                <a:sym typeface="Wingdings" panose="05000000000000000000" pitchFamily="2" charset="2"/>
              </a:rPr>
              <a:t>Zamjena za rad  novac  </a:t>
            </a:r>
            <a:r>
              <a:rPr lang="hr-HR" sz="2100" b="1" dirty="0" smtClean="0">
                <a:sym typeface="Wingdings" panose="05000000000000000000" pitchFamily="2" charset="2"/>
              </a:rPr>
              <a:t>kupovanje</a:t>
            </a:r>
            <a:r>
              <a:rPr lang="hr-HR" sz="2100" dirty="0" smtClean="0">
                <a:sym typeface="Wingdings" panose="05000000000000000000" pitchFamily="2" charset="2"/>
              </a:rPr>
              <a:t> potrebnih dobara (robe) i usluga</a:t>
            </a:r>
            <a:endParaRPr lang="hr-HR" sz="21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23" y="3142801"/>
            <a:ext cx="2382622" cy="190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Slika 13" descr="Why did Jesus call fishermen to follow him? | Transforming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927" y="1417497"/>
            <a:ext cx="2295518" cy="1655421"/>
          </a:xfrm>
          <a:prstGeom prst="rect">
            <a:avLst/>
          </a:prstGeom>
        </p:spPr>
      </p:pic>
      <p:pic>
        <p:nvPicPr>
          <p:cNvPr id="15" name="Slika 14" descr="(C)ODE-(C)OLLECTIVE: GH + Digital Script + Code Collectiv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6"/>
          <a:stretch/>
        </p:blipFill>
        <p:spPr>
          <a:xfrm>
            <a:off x="2744497" y="1602683"/>
            <a:ext cx="2159002" cy="1463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97830" y="2663764"/>
            <a:ext cx="1305669" cy="346376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Rudar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6" name="Slika 15" descr="Waiter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9009" y="1347614"/>
            <a:ext cx="1346391" cy="17951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9751" y="1463320"/>
            <a:ext cx="1050919" cy="293000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Ribar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39894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vjetlana\AppData\Local\Microsoft\Windows\Temporary Internet Files\Content.IE5\0MWS68IU\MM90028309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704" y="766764"/>
            <a:ext cx="971550" cy="1219200"/>
          </a:xfrm>
          <a:prstGeom prst="rect">
            <a:avLst/>
          </a:prstGeom>
          <a:noFill/>
        </p:spPr>
      </p:pic>
      <p:pic>
        <p:nvPicPr>
          <p:cNvPr id="7" name="Picture 4" descr="C:\Users\Svjetlana\AppData\Local\Microsoft\Windows\Temporary Internet Files\Content.IE5\LP68KNRA\MC90021746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734" y="2829720"/>
            <a:ext cx="1059141" cy="1350286"/>
          </a:xfrm>
          <a:prstGeom prst="rect">
            <a:avLst/>
          </a:prstGeom>
          <a:noFill/>
        </p:spPr>
      </p:pic>
      <p:pic>
        <p:nvPicPr>
          <p:cNvPr id="8" name="Picture 9" descr="C:\Users\Svjetlana\AppData\Local\Microsoft\Windows\Temporary Internet Files\Content.IE5\0MWS68IU\MM900283031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8726" y="2770994"/>
            <a:ext cx="1341092" cy="1341092"/>
          </a:xfrm>
          <a:prstGeom prst="rect">
            <a:avLst/>
          </a:prstGeom>
          <a:noFill/>
        </p:spPr>
      </p:pic>
      <p:pic>
        <p:nvPicPr>
          <p:cNvPr id="9" name="Picture 10" descr="C:\Users\Svjetlana\AppData\Local\Microsoft\Windows\Temporary Internet Files\Content.IE5\LP68KNRA\MM90004101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5110" y="3866040"/>
            <a:ext cx="1163450" cy="1277120"/>
          </a:xfrm>
          <a:prstGeom prst="rect">
            <a:avLst/>
          </a:prstGeom>
          <a:noFill/>
        </p:spPr>
      </p:pic>
      <p:pic>
        <p:nvPicPr>
          <p:cNvPr id="10" name="Picture 11" descr="C:\Users\Svjetlana\AppData\Local\Microsoft\Windows\Temporary Internet Files\Content.IE5\MGU0FVWB\MM900283029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160521" y="561964"/>
            <a:ext cx="1716056" cy="1716056"/>
          </a:xfrm>
          <a:prstGeom prst="rect">
            <a:avLst/>
          </a:prstGeom>
          <a:noFill/>
        </p:spPr>
      </p:pic>
      <p:pic>
        <p:nvPicPr>
          <p:cNvPr id="11" name="Picture 13" descr="C:\Users\Svjetlana\AppData\Local\Microsoft\Windows\Temporary Internet Files\Content.IE5\MGU0FVWB\MM900234680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418242" y="754034"/>
            <a:ext cx="1104900" cy="1209675"/>
          </a:xfrm>
          <a:prstGeom prst="rect">
            <a:avLst/>
          </a:prstGeom>
          <a:noFill/>
        </p:spPr>
      </p:pic>
      <p:pic>
        <p:nvPicPr>
          <p:cNvPr id="12" name="Picture 14" descr="C:\Users\Svjetlana\AppData\Local\Microsoft\Windows\Temporary Internet Files\Content.IE5\8OC5G8SY\MM900337029[1]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51693" y="3797180"/>
            <a:ext cx="1332242" cy="1233557"/>
          </a:xfrm>
          <a:prstGeom prst="rect">
            <a:avLst/>
          </a:prstGeom>
          <a:noFill/>
        </p:spPr>
      </p:pic>
      <p:pic>
        <p:nvPicPr>
          <p:cNvPr id="13" name="Picture 16" descr="C:\Users\Svjetlana\AppData\Local\Microsoft\Windows\Temporary Internet Files\Content.IE5\0MWS68IU\MM900234728[1]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5406" y="3417055"/>
            <a:ext cx="1330125" cy="1341494"/>
          </a:xfrm>
          <a:prstGeom prst="rect">
            <a:avLst/>
          </a:prstGeom>
          <a:noFill/>
        </p:spPr>
      </p:pic>
      <p:pic>
        <p:nvPicPr>
          <p:cNvPr id="14" name="Picture 20" descr="C:\Users\Svjetlana\AppData\Local\Microsoft\Windows\Temporary Internet Files\Content.IE5\0MWS68IU\MM900236542[1]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6520" y="1851715"/>
            <a:ext cx="1085850" cy="1200150"/>
          </a:xfrm>
          <a:prstGeom prst="rect">
            <a:avLst/>
          </a:prstGeom>
          <a:noFill/>
        </p:spPr>
      </p:pic>
      <p:pic>
        <p:nvPicPr>
          <p:cNvPr id="15" name="Picture 21" descr="C:\Users\Svjetlana\AppData\Local\Microsoft\Windows\Temporary Internet Files\Content.IE5\LP68KNRA\MM900297086[1]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60179" y="2754302"/>
            <a:ext cx="1238250" cy="1333500"/>
          </a:xfrm>
          <a:prstGeom prst="rect">
            <a:avLst/>
          </a:prstGeom>
          <a:noFill/>
        </p:spPr>
      </p:pic>
      <p:pic>
        <p:nvPicPr>
          <p:cNvPr id="16" name="Picture 22" descr="C:\Users\Svjetlana\AppData\Local\Microsoft\Windows\Temporary Internet Files\Content.IE5\0MWS68IU\MM900297099[1]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69514" y="1869009"/>
            <a:ext cx="1222504" cy="1282139"/>
          </a:xfrm>
          <a:prstGeom prst="rect">
            <a:avLst/>
          </a:prstGeom>
          <a:noFill/>
        </p:spPr>
      </p:pic>
      <p:pic>
        <p:nvPicPr>
          <p:cNvPr id="17" name="Picture 23" descr="C:\Users\Svjetlana\AppData\Local\Microsoft\Windows\Temporary Internet Files\Content.IE5\8OC5G8SY\MC900228991[1]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02097" y="708297"/>
            <a:ext cx="1670497" cy="1214446"/>
          </a:xfrm>
          <a:prstGeom prst="rect">
            <a:avLst/>
          </a:prstGeom>
          <a:noFill/>
        </p:spPr>
      </p:pic>
      <p:pic>
        <p:nvPicPr>
          <p:cNvPr id="18" name="Picture 25" descr="C:\Users\Svjetlana\AppData\Local\Microsoft\Windows\Temporary Internet Files\Content.IE5\0MWS68IU\MM900283639[1]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34304" y="2897640"/>
            <a:ext cx="1117290" cy="1214446"/>
          </a:xfrm>
          <a:prstGeom prst="rect">
            <a:avLst/>
          </a:prstGeom>
          <a:noFill/>
        </p:spPr>
      </p:pic>
      <p:pic>
        <p:nvPicPr>
          <p:cNvPr id="19" name="Picture 27" descr="C:\Users\Svjetlana\AppData\Local\Microsoft\Windows\Temporary Internet Files\Content.IE5\LP68KNRA\MC900282310[1]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11924" y="1993490"/>
            <a:ext cx="1003475" cy="1226332"/>
          </a:xfrm>
          <a:prstGeom prst="rect">
            <a:avLst/>
          </a:prstGeom>
          <a:noFill/>
        </p:spPr>
      </p:pic>
      <p:pic>
        <p:nvPicPr>
          <p:cNvPr id="20" name="Picture 28" descr="C:\Users\Svjetlana\AppData\Local\Microsoft\Windows\Temporary Internet Files\Content.IE5\LP68KNRA\MM900234669[1]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8529" y="3203000"/>
            <a:ext cx="1210959" cy="1210959"/>
          </a:xfrm>
          <a:prstGeom prst="rect">
            <a:avLst/>
          </a:prstGeom>
          <a:noFill/>
        </p:spPr>
      </p:pic>
      <p:pic>
        <p:nvPicPr>
          <p:cNvPr id="21" name="Picture 29" descr="C:\Users\Svjetlana\AppData\Local\Microsoft\Windows\Temporary Internet Files\Content.IE5\0MWS68IU\MC900197911[2].wm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07585" y="766764"/>
            <a:ext cx="1329093" cy="996116"/>
          </a:xfrm>
          <a:prstGeom prst="rect">
            <a:avLst/>
          </a:prstGeom>
          <a:noFill/>
        </p:spPr>
      </p:pic>
      <p:pic>
        <p:nvPicPr>
          <p:cNvPr id="22" name="Picture 32" descr="C:\Users\Svjetlana\AppData\Local\Microsoft\Windows\Temporary Internet Files\Content.IE5\8OC5G8SY\MC900044899[1].wm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18286" y="2033774"/>
            <a:ext cx="1285884" cy="1069454"/>
          </a:xfrm>
          <a:prstGeom prst="rect">
            <a:avLst/>
          </a:prstGeom>
          <a:noFill/>
        </p:spPr>
      </p:pic>
      <p:pic>
        <p:nvPicPr>
          <p:cNvPr id="23" name="Picture 33" descr="C:\Users\Svjetlana\AppData\Local\Microsoft\Windows\Temporary Internet Files\Content.IE5\8OC5G8SY\MM900323736[1]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47931" y="2078018"/>
            <a:ext cx="1143000" cy="1057275"/>
          </a:xfrm>
          <a:prstGeom prst="rect">
            <a:avLst/>
          </a:prstGeom>
          <a:noFill/>
        </p:spPr>
      </p:pic>
      <p:pic>
        <p:nvPicPr>
          <p:cNvPr id="24" name="Picture 35" descr="C:\Users\Svjetlana\AppData\Local\Microsoft\Windows\Temporary Internet Files\Content.IE5\0MWS68IU\MM900236447[1].gif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29226" y="3870289"/>
            <a:ext cx="1272871" cy="1272871"/>
          </a:xfrm>
          <a:prstGeom prst="rect">
            <a:avLst/>
          </a:prstGeom>
          <a:noFill/>
        </p:spPr>
      </p:pic>
      <p:pic>
        <p:nvPicPr>
          <p:cNvPr id="25" name="Picture 36" descr="C:\Users\Svjetlana\AppData\Local\Microsoft\Windows\Temporary Internet Files\Content.IE5\LP68KNRA\MM900283993[1]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H="1">
            <a:off x="-117651" y="2236034"/>
            <a:ext cx="888612" cy="1332918"/>
          </a:xfrm>
          <a:prstGeom prst="rect">
            <a:avLst/>
          </a:prstGeom>
          <a:noFill/>
        </p:spPr>
      </p:pic>
      <p:pic>
        <p:nvPicPr>
          <p:cNvPr id="26" name="Picture 37" descr="C:\Users\Svjetlana\AppData\Local\Microsoft\Windows\Temporary Internet Files\Content.IE5\LP68KNRA\MC900044934[1].wm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1752" y="3831779"/>
            <a:ext cx="1285884" cy="1311721"/>
          </a:xfrm>
          <a:prstGeom prst="rect">
            <a:avLst/>
          </a:prstGeom>
          <a:noFill/>
        </p:spPr>
      </p:pic>
      <p:pic>
        <p:nvPicPr>
          <p:cNvPr id="27" name="Picture 38" descr="C:\Users\Svjetlana\AppData\Local\Microsoft\Windows\Temporary Internet Files\Content.IE5\LP68KNRA\MM900356710[1]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250781" y="750075"/>
            <a:ext cx="1285884" cy="1285884"/>
          </a:xfrm>
          <a:prstGeom prst="rect">
            <a:avLst/>
          </a:prstGeom>
          <a:noFill/>
        </p:spPr>
      </p:pic>
      <p:pic>
        <p:nvPicPr>
          <p:cNvPr id="28" name="Picture 43" descr="C:\Users\Svjetlana\AppData\Local\Microsoft\Windows\Temporary Internet Files\Content.IE5\0MWS68IU\MC900295892[1].wmf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07356" y="1873700"/>
            <a:ext cx="1006157" cy="1050453"/>
          </a:xfrm>
          <a:prstGeom prst="rect">
            <a:avLst/>
          </a:prstGeom>
          <a:noFill/>
        </p:spPr>
      </p:pic>
      <p:pic>
        <p:nvPicPr>
          <p:cNvPr id="29" name="Picture 44" descr="C:\Users\Svjetlana\AppData\Local\Microsoft\Windows\Temporary Internet Files\Content.IE5\MGU0FVWB\MM900285285[1].gif"/>
          <p:cNvPicPr>
            <a:picLocks noChangeAspect="1" noChangeArrowheads="1" noCrop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24733" y="774002"/>
            <a:ext cx="838200" cy="1181100"/>
          </a:xfrm>
          <a:prstGeom prst="rect">
            <a:avLst/>
          </a:prstGeom>
          <a:noFill/>
        </p:spPr>
      </p:pic>
      <p:sp>
        <p:nvSpPr>
          <p:cNvPr id="30" name="Rectangle 38"/>
          <p:cNvSpPr/>
          <p:nvPr/>
        </p:nvSpPr>
        <p:spPr>
          <a:xfrm>
            <a:off x="1611940" y="1318567"/>
            <a:ext cx="6357982" cy="3143272"/>
          </a:xfrm>
          <a:prstGeom prst="rect">
            <a:avLst/>
          </a:prstGeom>
          <a:solidFill>
            <a:srgbClr val="A1344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/>
              <a:t>Gospodarstvo </a:t>
            </a:r>
          </a:p>
          <a:p>
            <a:pPr algn="ctr"/>
            <a:r>
              <a:rPr lang="hr-HR" sz="3600" dirty="0"/>
              <a:t>Skup djelatnosti koje sudjeluju u </a:t>
            </a:r>
            <a:r>
              <a:rPr lang="hr-HR" sz="3600" dirty="0" smtClean="0"/>
              <a:t>proizvodnji</a:t>
            </a:r>
            <a:r>
              <a:rPr lang="hr-HR" sz="3600" dirty="0"/>
              <a:t>, razmjeni i potrošnji dobara i usluga.</a:t>
            </a:r>
          </a:p>
        </p:txBody>
      </p:sp>
    </p:spTree>
    <p:extLst>
      <p:ext uri="{BB962C8B-B14F-4D97-AF65-F5344CB8AC3E}">
        <p14:creationId xmlns:p14="http://schemas.microsoft.com/office/powerpoint/2010/main" xmlns="" val="29787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768" y="700430"/>
            <a:ext cx="4176464" cy="407565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3824860" y="771550"/>
            <a:ext cx="1512168" cy="138644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/>
          <p:cNvSpPr/>
          <p:nvPr/>
        </p:nvSpPr>
        <p:spPr>
          <a:xfrm>
            <a:off x="2516524" y="2080596"/>
            <a:ext cx="1512168" cy="138644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/>
          <p:cNvSpPr/>
          <p:nvPr/>
        </p:nvSpPr>
        <p:spPr>
          <a:xfrm>
            <a:off x="3839728" y="3343512"/>
            <a:ext cx="1512168" cy="138644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5203207" y="2031815"/>
            <a:ext cx="1512168" cy="1386440"/>
          </a:xfrm>
          <a:prstGeom prst="ellipse">
            <a:avLst/>
          </a:prstGeom>
          <a:solidFill>
            <a:schemeClr val="bg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518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95536" y="807073"/>
            <a:ext cx="8229600" cy="466043"/>
          </a:xfrm>
          <a:solidFill>
            <a:srgbClr val="7C2731"/>
          </a:solidFill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Primarne djelatnosti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" name="Picture 20" descr="C:\Users\Svjetlana\AppData\Local\Microsoft\Windows\Temporary Internet Files\Content.IE5\0MWS68IU\MM900236542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046" y="1304998"/>
            <a:ext cx="1085850" cy="1200150"/>
          </a:xfrm>
          <a:prstGeom prst="rect">
            <a:avLst/>
          </a:prstGeom>
          <a:noFill/>
        </p:spPr>
      </p:pic>
      <p:pic>
        <p:nvPicPr>
          <p:cNvPr id="7" name="Picture 21" descr="C:\Users\Svjetlana\AppData\Local\Microsoft\Windows\Temporary Internet Files\Content.IE5\LP68KNRA\MM900297086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50" y="1238323"/>
            <a:ext cx="1238250" cy="1333500"/>
          </a:xfrm>
          <a:prstGeom prst="rect">
            <a:avLst/>
          </a:prstGeom>
          <a:noFill/>
        </p:spPr>
      </p:pic>
      <p:pic>
        <p:nvPicPr>
          <p:cNvPr id="8" name="Picture 28" descr="C:\Users\Svjetlana\AppData\Local\Microsoft\Windows\Temporary Internet Files\Content.IE5\LP68KNRA\MM900234669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9482" y="1353613"/>
            <a:ext cx="1214446" cy="1214446"/>
          </a:xfrm>
          <a:prstGeom prst="rect">
            <a:avLst/>
          </a:prstGeom>
          <a:noFill/>
        </p:spPr>
      </p:pic>
      <p:pic>
        <p:nvPicPr>
          <p:cNvPr id="9" name="Picture 29" descr="C:\Users\Svjetlana\AppData\Local\Microsoft\Windows\Temporary Internet Files\Content.IE5\0MWS68IU\MC900197911[2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0365" y="1462778"/>
            <a:ext cx="1329093" cy="99611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52724" y="2528905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Poljoprivreda</a:t>
            </a:r>
            <a:endParaRPr lang="hr-HR" dirty="0"/>
          </a:p>
        </p:txBody>
      </p:sp>
      <p:sp>
        <p:nvSpPr>
          <p:cNvPr id="11" name="Rectangle 9"/>
          <p:cNvSpPr/>
          <p:nvPr/>
        </p:nvSpPr>
        <p:spPr>
          <a:xfrm>
            <a:off x="2507698" y="2525845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Šumarstvo</a:t>
            </a:r>
            <a:endParaRPr lang="hr-HR" dirty="0"/>
          </a:p>
        </p:txBody>
      </p:sp>
      <p:sp>
        <p:nvSpPr>
          <p:cNvPr id="12" name="Rectangle 9"/>
          <p:cNvSpPr/>
          <p:nvPr/>
        </p:nvSpPr>
        <p:spPr>
          <a:xfrm>
            <a:off x="4562672" y="2525845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Ribarstvo</a:t>
            </a:r>
            <a:endParaRPr lang="hr-HR" dirty="0"/>
          </a:p>
        </p:txBody>
      </p:sp>
      <p:sp>
        <p:nvSpPr>
          <p:cNvPr id="13" name="Rectangle 9"/>
          <p:cNvSpPr/>
          <p:nvPr/>
        </p:nvSpPr>
        <p:spPr>
          <a:xfrm>
            <a:off x="6617425" y="2511317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Lovstvo</a:t>
            </a:r>
            <a:endParaRPr lang="hr-HR" dirty="0"/>
          </a:p>
        </p:txBody>
      </p:sp>
      <p:pic>
        <p:nvPicPr>
          <p:cNvPr id="14" name="Picture 25" descr="C:\Users\Svjetlana\AppData\Local\Microsoft\Windows\Temporary Internet Files\Content.IE5\0MWS68IU\MM900283930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973" y="4011910"/>
            <a:ext cx="1514475" cy="952500"/>
          </a:xfrm>
          <a:prstGeom prst="rect">
            <a:avLst/>
          </a:prstGeom>
          <a:noFill/>
        </p:spPr>
      </p:pic>
      <p:pic>
        <p:nvPicPr>
          <p:cNvPr id="15" name="Picture 2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0756" y="2896961"/>
            <a:ext cx="980214" cy="998850"/>
          </a:xfrm>
          <a:prstGeom prst="rect">
            <a:avLst/>
          </a:prstGeom>
          <a:noFill/>
        </p:spPr>
      </p:pic>
      <p:sp>
        <p:nvSpPr>
          <p:cNvPr id="16" name="Rectangle 9"/>
          <p:cNvSpPr/>
          <p:nvPr/>
        </p:nvSpPr>
        <p:spPr>
          <a:xfrm>
            <a:off x="452724" y="3671013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Poljodjelstvo</a:t>
            </a:r>
            <a:endParaRPr lang="hr-HR" dirty="0"/>
          </a:p>
        </p:txBody>
      </p:sp>
      <p:sp>
        <p:nvSpPr>
          <p:cNvPr id="17" name="Rectangle 9"/>
          <p:cNvSpPr/>
          <p:nvPr/>
        </p:nvSpPr>
        <p:spPr>
          <a:xfrm>
            <a:off x="452724" y="4739612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Stočarstvo</a:t>
            </a:r>
            <a:endParaRPr lang="hr-HR" dirty="0"/>
          </a:p>
        </p:txBody>
      </p:sp>
      <p:pic>
        <p:nvPicPr>
          <p:cNvPr id="18" name="Picture 5" descr="C:\Users\Svjetlana\AppData\Local\Microsoft\Windows\Temporary Internet Files\Content.IE5\0MWS68IU\MC900216716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6556" y="4057079"/>
            <a:ext cx="865016" cy="882778"/>
          </a:xfrm>
          <a:prstGeom prst="rect">
            <a:avLst/>
          </a:prstGeom>
          <a:noFill/>
        </p:spPr>
      </p:pic>
      <p:pic>
        <p:nvPicPr>
          <p:cNvPr id="19" name="Picture 6" descr="C:\Users\Svjetlana\AppData\Local\Microsoft\Windows\Temporary Internet Files\Content.IE5\8OC5G8SY\MM900282770[1]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895" y="2900271"/>
            <a:ext cx="984189" cy="984189"/>
          </a:xfrm>
          <a:prstGeom prst="rect">
            <a:avLst/>
          </a:prstGeom>
          <a:noFill/>
        </p:spPr>
      </p:pic>
      <p:sp>
        <p:nvSpPr>
          <p:cNvPr id="20" name="Rectangle 9"/>
          <p:cNvSpPr/>
          <p:nvPr/>
        </p:nvSpPr>
        <p:spPr>
          <a:xfrm>
            <a:off x="2507698" y="3671012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Iskorištavanje</a:t>
            </a:r>
            <a:endParaRPr lang="hr-HR" dirty="0"/>
          </a:p>
        </p:txBody>
      </p:sp>
      <p:sp>
        <p:nvSpPr>
          <p:cNvPr id="21" name="Rectangle 9"/>
          <p:cNvSpPr/>
          <p:nvPr/>
        </p:nvSpPr>
        <p:spPr>
          <a:xfrm>
            <a:off x="2161390" y="4730446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Pošumljavanje</a:t>
            </a:r>
            <a:endParaRPr lang="hr-HR" dirty="0"/>
          </a:p>
        </p:txBody>
      </p:sp>
      <p:pic>
        <p:nvPicPr>
          <p:cNvPr id="22" name="Picture 3" descr="C:\Users\Svjetlana\AppData\Local\Microsoft\Windows\Temporary Internet Files\Content.IE5\MGU0FVWB\MC900388810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23089">
            <a:off x="5124557" y="4037130"/>
            <a:ext cx="1214446" cy="971436"/>
          </a:xfrm>
          <a:prstGeom prst="rect">
            <a:avLst/>
          </a:prstGeom>
          <a:noFill/>
        </p:spPr>
      </p:pic>
      <p:sp>
        <p:nvSpPr>
          <p:cNvPr id="24" name="Rectangle 9"/>
          <p:cNvSpPr/>
          <p:nvPr/>
        </p:nvSpPr>
        <p:spPr>
          <a:xfrm>
            <a:off x="6584820" y="3251083"/>
            <a:ext cx="1554975" cy="340897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Ulov</a:t>
            </a:r>
            <a:endParaRPr lang="hr-HR" dirty="0"/>
          </a:p>
        </p:txBody>
      </p:sp>
      <p:sp>
        <p:nvSpPr>
          <p:cNvPr id="25" name="Rectangle 9"/>
          <p:cNvSpPr/>
          <p:nvPr/>
        </p:nvSpPr>
        <p:spPr>
          <a:xfrm>
            <a:off x="6572694" y="3895811"/>
            <a:ext cx="1944216" cy="845965"/>
          </a:xfrm>
          <a:prstGeom prst="rect">
            <a:avLst/>
          </a:prstGeom>
          <a:solidFill>
            <a:srgbClr val="7C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Uzgoj morskih i slatkovodnih organizama</a:t>
            </a:r>
            <a:endParaRPr lang="hr-HR" dirty="0"/>
          </a:p>
        </p:txBody>
      </p:sp>
      <p:pic>
        <p:nvPicPr>
          <p:cNvPr id="26" name="Slika 25" descr="Entretenimiento | Policía PMPR Actuando.blo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0009" y="2961437"/>
            <a:ext cx="1296414" cy="11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0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843557"/>
            <a:ext cx="9144000" cy="360041"/>
          </a:xfrm>
        </p:spPr>
        <p:txBody>
          <a:bodyPr>
            <a:noAutofit/>
          </a:bodyPr>
          <a:lstStyle/>
          <a:p>
            <a:r>
              <a:rPr lang="hr-HR" sz="2300" i="1" dirty="0" smtClean="0"/>
              <a:t>Usporedite poljoprivredu u slabo razvijenim i visokorazvijenim državama.</a:t>
            </a:r>
            <a:endParaRPr lang="hr-HR" sz="2300" i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68039"/>
            <a:ext cx="4011807" cy="267186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75606"/>
            <a:ext cx="4032448" cy="2664296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495459" y="3939902"/>
            <a:ext cx="3935288" cy="871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dirty="0" smtClean="0"/>
              <a:t>Znatan broj zaposlenih</a:t>
            </a:r>
          </a:p>
          <a:p>
            <a:r>
              <a:rPr lang="hr-HR" sz="2000" dirty="0" smtClean="0"/>
              <a:t>Uzgoj za vlastite potrebe</a:t>
            </a:r>
          </a:p>
          <a:p>
            <a:r>
              <a:rPr lang="hr-HR" sz="2000" dirty="0" smtClean="0"/>
              <a:t>Tradicionalni načini proizvodnje</a:t>
            </a:r>
            <a:endParaRPr lang="hr-HR" sz="2000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4774272" y="3939901"/>
            <a:ext cx="3935288" cy="871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 dirty="0" smtClean="0"/>
              <a:t>Mali broj zaposlenih</a:t>
            </a:r>
          </a:p>
          <a:p>
            <a:r>
              <a:rPr lang="hr-HR" sz="2000" dirty="0" smtClean="0"/>
              <a:t>Uzgoj za prodaju</a:t>
            </a:r>
          </a:p>
          <a:p>
            <a:r>
              <a:rPr lang="hr-HR" sz="2000" dirty="0" smtClean="0"/>
              <a:t>Moderni načini proizvodnje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296962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803336"/>
            <a:ext cx="8229600" cy="610059"/>
          </a:xfrm>
          <a:solidFill>
            <a:srgbClr val="DADADA"/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>Sekundarne djelatnosti</a:t>
            </a:r>
            <a:endParaRPr lang="hr-HR" dirty="0"/>
          </a:p>
        </p:txBody>
      </p:sp>
      <p:pic>
        <p:nvPicPr>
          <p:cNvPr id="4" name="Picture 22" descr="C:\Users\Svjetlana\AppData\Local\Microsoft\Windows\Temporary Internet Files\Content.IE5\0MWS68IU\MM900297099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706" y="1334365"/>
            <a:ext cx="1153268" cy="1209525"/>
          </a:xfrm>
          <a:prstGeom prst="rect">
            <a:avLst/>
          </a:prstGeom>
          <a:noFill/>
        </p:spPr>
      </p:pic>
      <p:pic>
        <p:nvPicPr>
          <p:cNvPr id="5" name="Picture 3" descr="C:\Users\Svjetlana\AppData\Local\Microsoft\Windows\Temporary Internet Files\Content.IE5\0MWS68IU\MM90028309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501" y="1420263"/>
            <a:ext cx="971550" cy="1219200"/>
          </a:xfrm>
          <a:prstGeom prst="rect">
            <a:avLst/>
          </a:prstGeom>
          <a:noFill/>
        </p:spPr>
      </p:pic>
      <p:pic>
        <p:nvPicPr>
          <p:cNvPr id="6" name="Picture 23" descr="C:\Users\Svjetlana\AppData\Local\Microsoft\Windows\Temporary Internet Files\Content.IE5\8OC5G8SY\MC90022899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441623"/>
            <a:ext cx="1670497" cy="1214446"/>
          </a:xfrm>
          <a:prstGeom prst="rect">
            <a:avLst/>
          </a:prstGeom>
          <a:noFill/>
        </p:spPr>
      </p:pic>
      <p:pic>
        <p:nvPicPr>
          <p:cNvPr id="7" name="Picture 27" descr="C:\Users\Svjetlana\AppData\Local\Microsoft\Windows\Temporary Internet Files\Content.IE5\LP68KNRA\MC90028231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5574" y="1458707"/>
            <a:ext cx="1071570" cy="1309550"/>
          </a:xfrm>
          <a:prstGeom prst="rect">
            <a:avLst/>
          </a:prstGeom>
          <a:noFill/>
        </p:spPr>
      </p:pic>
      <p:sp>
        <p:nvSpPr>
          <p:cNvPr id="8" name="Rectangle 9"/>
          <p:cNvSpPr/>
          <p:nvPr/>
        </p:nvSpPr>
        <p:spPr>
          <a:xfrm>
            <a:off x="406456" y="2497783"/>
            <a:ext cx="1554975" cy="340897"/>
          </a:xfrm>
          <a:prstGeom prst="rect">
            <a:avLst/>
          </a:prstGeom>
          <a:solidFill>
            <a:srgbClr val="DADADA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Rudarstvo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2707745" y="2469014"/>
            <a:ext cx="1554975" cy="340897"/>
          </a:xfrm>
          <a:prstGeom prst="rect">
            <a:avLst/>
          </a:prstGeom>
          <a:solidFill>
            <a:srgbClr val="DADADA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Industrija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4239" y="2447222"/>
            <a:ext cx="1554975" cy="340897"/>
          </a:xfrm>
          <a:prstGeom prst="rect">
            <a:avLst/>
          </a:prstGeom>
          <a:solidFill>
            <a:srgbClr val="DADADA"/>
          </a:solidFill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Građevinarstvo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7194450" y="2437685"/>
            <a:ext cx="1554975" cy="340897"/>
          </a:xfrm>
          <a:prstGeom prst="rect">
            <a:avLst/>
          </a:prstGeom>
          <a:solidFill>
            <a:srgbClr val="DADADA"/>
          </a:solidFill>
        </p:spPr>
        <p:txBody>
          <a:bodyPr vert="horz" lIns="91440" tIns="45720" rIns="91440" bIns="45720" rtlCol="0" anchor="ctr">
            <a:normAutofit fontScale="30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Proizvodni obrti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667287" y="1353729"/>
            <a:ext cx="12818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i="1" dirty="0" smtClean="0">
                <a:solidFill>
                  <a:srgbClr val="000000"/>
                </a:solidFill>
              </a:rPr>
              <a:t>Npr. alatničar</a:t>
            </a:r>
            <a:r>
              <a:rPr lang="hr-HR" sz="1400" i="1" dirty="0">
                <a:solidFill>
                  <a:srgbClr val="000000"/>
                </a:solidFill>
              </a:rPr>
              <a:t>, stolar, klesar, krojač, graditelj glazbala i </a:t>
            </a:r>
            <a:r>
              <a:rPr lang="hr-HR" sz="1400" i="1" dirty="0" smtClean="0">
                <a:solidFill>
                  <a:srgbClr val="000000"/>
                </a:solidFill>
              </a:rPr>
              <a:t>dr.</a:t>
            </a:r>
            <a:endParaRPr lang="hr-HR" sz="1400" i="1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9460" y="3290820"/>
            <a:ext cx="2639406" cy="174743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5853" y="3255810"/>
            <a:ext cx="2728541" cy="1809969"/>
          </a:xfrm>
          <a:prstGeom prst="rect">
            <a:avLst/>
          </a:prstGeom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2822560" y="3294242"/>
            <a:ext cx="1965464" cy="1473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1400" dirty="0"/>
              <a:t>O</a:t>
            </a:r>
            <a:r>
              <a:rPr lang="hr-HR" sz="1400" dirty="0" smtClean="0"/>
              <a:t>brtnik </a:t>
            </a:r>
            <a:r>
              <a:rPr lang="hr-HR" sz="1400" dirty="0"/>
              <a:t>sam ili s pomoću nekoliko zaposlenih proizvodi jedan proizvod od početka do kraja</a:t>
            </a:r>
            <a:r>
              <a:rPr lang="hr-HR" sz="1400" dirty="0" smtClean="0"/>
              <a:t>, </a:t>
            </a:r>
            <a:r>
              <a:rPr lang="hr-HR" sz="1400" dirty="0"/>
              <a:t>proizvodi se međusobno mogu </a:t>
            </a:r>
            <a:r>
              <a:rPr lang="hr-HR" sz="1400" dirty="0" smtClean="0"/>
              <a:t>razlikovati. </a:t>
            </a:r>
            <a:endParaRPr lang="hr-HR" sz="600" dirty="0"/>
          </a:p>
        </p:txBody>
      </p:sp>
      <p:sp>
        <p:nvSpPr>
          <p:cNvPr id="16" name="Naslov 1"/>
          <p:cNvSpPr txBox="1">
            <a:spLocks/>
          </p:cNvSpPr>
          <p:nvPr/>
        </p:nvSpPr>
        <p:spPr>
          <a:xfrm>
            <a:off x="4788024" y="3193607"/>
            <a:ext cx="1440884" cy="1634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sz="1400" dirty="0"/>
              <a:t>M</a:t>
            </a:r>
            <a:r>
              <a:rPr lang="hr-HR" sz="1400" dirty="0" smtClean="0"/>
              <a:t>asovna, strojna proizvodnja, podjela </a:t>
            </a:r>
            <a:r>
              <a:rPr lang="hr-HR" sz="1400" dirty="0"/>
              <a:t>rada među zaposlenicima, </a:t>
            </a:r>
            <a:r>
              <a:rPr lang="hr-HR" sz="1400" dirty="0" smtClean="0"/>
              <a:t>standardizirani proizvodi.</a:t>
            </a:r>
            <a:endParaRPr lang="hr-HR" sz="600" dirty="0"/>
          </a:p>
        </p:txBody>
      </p:sp>
      <p:sp>
        <p:nvSpPr>
          <p:cNvPr id="17" name="Naslov 1"/>
          <p:cNvSpPr txBox="1">
            <a:spLocks/>
          </p:cNvSpPr>
          <p:nvPr/>
        </p:nvSpPr>
        <p:spPr>
          <a:xfrm>
            <a:off x="35496" y="2910687"/>
            <a:ext cx="9144000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300" i="1" dirty="0" smtClean="0"/>
              <a:t>Usporedite način proizvodnje u proizvodnom obrtu i u industriji.</a:t>
            </a:r>
            <a:endParaRPr lang="hr-HR" sz="2300" i="1" dirty="0"/>
          </a:p>
        </p:txBody>
      </p:sp>
    </p:spTree>
    <p:extLst>
      <p:ext uri="{BB962C8B-B14F-4D97-AF65-F5344CB8AC3E}">
        <p14:creationId xmlns:p14="http://schemas.microsoft.com/office/powerpoint/2010/main" xmlns="" val="134076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E49D4E"/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>Tercijarne djelatnosti</a:t>
            </a:r>
            <a:endParaRPr lang="hr-HR" dirty="0"/>
          </a:p>
        </p:txBody>
      </p:sp>
      <p:pic>
        <p:nvPicPr>
          <p:cNvPr id="6" name="Picture 11" descr="C:\Users\Svjetlana\AppData\Local\Microsoft\Windows\Temporary Internet Files\Content.IE5\MGU0FVWB\MM900283029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64410" y="1478565"/>
            <a:ext cx="1862142" cy="1862142"/>
          </a:xfrm>
          <a:prstGeom prst="rect">
            <a:avLst/>
          </a:prstGeom>
          <a:noFill/>
        </p:spPr>
      </p:pic>
      <p:pic>
        <p:nvPicPr>
          <p:cNvPr id="7" name="Picture 13" descr="C:\Users\Svjetlana\AppData\Local\Microsoft\Windows\Temporary Internet Files\Content.IE5\MGU0FVWB\MM90023468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631761" y="1770281"/>
            <a:ext cx="1104900" cy="1209675"/>
          </a:xfrm>
          <a:prstGeom prst="rect">
            <a:avLst/>
          </a:prstGeom>
          <a:noFill/>
        </p:spPr>
      </p:pic>
      <p:pic>
        <p:nvPicPr>
          <p:cNvPr id="8" name="Picture 16" descr="C:\Users\Svjetlana\AppData\Local\Microsoft\Windows\Temporary Internet Files\Content.IE5\0MWS68IU\MM90023472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935" y="3317409"/>
            <a:ext cx="1571636" cy="1585069"/>
          </a:xfrm>
          <a:prstGeom prst="rect">
            <a:avLst/>
          </a:prstGeom>
          <a:noFill/>
        </p:spPr>
      </p:pic>
      <p:pic>
        <p:nvPicPr>
          <p:cNvPr id="9" name="Picture 32" descr="C:\Users\Svjetlana\AppData\Local\Microsoft\Windows\Temporary Internet Files\Content.IE5\8OC5G8SY\MC90004489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53387"/>
            <a:ext cx="1643074" cy="1366525"/>
          </a:xfrm>
          <a:prstGeom prst="rect">
            <a:avLst/>
          </a:prstGeom>
          <a:noFill/>
        </p:spPr>
      </p:pic>
      <p:pic>
        <p:nvPicPr>
          <p:cNvPr id="10" name="Picture 35" descr="C:\Users\Svjetlana\AppData\Local\Microsoft\Windows\Temporary Internet Files\Content.IE5\0MWS68IU\MM900236447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7917" y="1523209"/>
            <a:ext cx="1714488" cy="1714488"/>
          </a:xfrm>
          <a:prstGeom prst="rect">
            <a:avLst/>
          </a:prstGeom>
          <a:noFill/>
        </p:spPr>
      </p:pic>
      <p:pic>
        <p:nvPicPr>
          <p:cNvPr id="11" name="Picture 37" descr="C:\Users\Svjetlana\AppData\Local\Microsoft\Windows\Temporary Internet Files\Content.IE5\LP68KNRA\MC900044934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7116" y="3371159"/>
            <a:ext cx="1500198" cy="1530341"/>
          </a:xfrm>
          <a:prstGeom prst="rect">
            <a:avLst/>
          </a:prstGeom>
          <a:noFill/>
        </p:spPr>
      </p:pic>
      <p:pic>
        <p:nvPicPr>
          <p:cNvPr id="12" name="Picture 33" descr="C:\Users\Svjetlana\AppData\Local\Microsoft\Windows\Temporary Internet Files\Content.IE5\8OC5G8SY\MM900323736[1]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84899" y="3334488"/>
            <a:ext cx="1428760" cy="1321603"/>
          </a:xfrm>
          <a:prstGeom prst="rect">
            <a:avLst/>
          </a:prstGeom>
          <a:noFill/>
        </p:spPr>
      </p:pic>
      <p:pic>
        <p:nvPicPr>
          <p:cNvPr id="13" name="Picture 2" descr="C:\Users\Svjetlana\AppData\Local\Microsoft\Windows\Temporary Internet Files\Content.IE5\MGU0FVWB\MC900358535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00804" y="3172266"/>
            <a:ext cx="1887322" cy="116037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323972" y="1690046"/>
            <a:ext cx="1428760" cy="367529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Trgovina</a:t>
            </a:r>
          </a:p>
        </p:txBody>
      </p:sp>
      <p:sp>
        <p:nvSpPr>
          <p:cNvPr id="15" name="Rectangle 15"/>
          <p:cNvSpPr/>
          <p:nvPr/>
        </p:nvSpPr>
        <p:spPr>
          <a:xfrm>
            <a:off x="1230855" y="3317409"/>
            <a:ext cx="1088551" cy="405899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Promet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6200707" y="3265453"/>
            <a:ext cx="1463482" cy="555588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Uslužni obrti</a:t>
            </a:r>
          </a:p>
        </p:txBody>
      </p:sp>
      <p:sp>
        <p:nvSpPr>
          <p:cNvPr id="17" name="Rectangle 17"/>
          <p:cNvSpPr/>
          <p:nvPr/>
        </p:nvSpPr>
        <p:spPr>
          <a:xfrm>
            <a:off x="3107753" y="4371065"/>
            <a:ext cx="1428760" cy="413306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</a:pPr>
            <a:r>
              <a:rPr lang="hr-HR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Bankarstvo</a:t>
            </a:r>
          </a:p>
        </p:txBody>
      </p:sp>
      <p:sp>
        <p:nvSpPr>
          <p:cNvPr id="18" name="Rectangle 18"/>
          <p:cNvSpPr/>
          <p:nvPr/>
        </p:nvSpPr>
        <p:spPr>
          <a:xfrm>
            <a:off x="3822133" y="2612092"/>
            <a:ext cx="1285896" cy="420846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hr-HR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Turizam</a:t>
            </a:r>
            <a:endParaRPr lang="hr-HR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4"/>
          <p:cNvSpPr/>
          <p:nvPr/>
        </p:nvSpPr>
        <p:spPr>
          <a:xfrm>
            <a:off x="6093662" y="1607597"/>
            <a:ext cx="1665779" cy="385046"/>
          </a:xfrm>
          <a:prstGeom prst="rect">
            <a:avLst/>
          </a:prstGeom>
          <a:solidFill>
            <a:srgbClr val="E49D4E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hr-HR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Ugostiteljstvo</a:t>
            </a:r>
          </a:p>
        </p:txBody>
      </p:sp>
      <p:sp>
        <p:nvSpPr>
          <p:cNvPr id="20" name="Pravokutnik 19"/>
          <p:cNvSpPr/>
          <p:nvPr/>
        </p:nvSpPr>
        <p:spPr>
          <a:xfrm>
            <a:off x="6200707" y="3902641"/>
            <a:ext cx="1770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solidFill>
                  <a:srgbClr val="000000"/>
                </a:solidFill>
              </a:rPr>
              <a:t>Npr. frizer</a:t>
            </a:r>
            <a:r>
              <a:rPr lang="hr-HR" i="1" dirty="0">
                <a:solidFill>
                  <a:srgbClr val="000000"/>
                </a:solidFill>
              </a:rPr>
              <a:t>, slastičar, pekar, keramičar, </a:t>
            </a:r>
            <a:r>
              <a:rPr lang="hr-HR" i="1" dirty="0" smtClean="0">
                <a:solidFill>
                  <a:srgbClr val="000000"/>
                </a:solidFill>
              </a:rPr>
              <a:t>automehaničar 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41458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588</Words>
  <Application>Microsoft Office PowerPoint</Application>
  <PresentationFormat>On-screen Show (16:9)</PresentationFormat>
  <Paragraphs>131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Gospodarstvo</vt:lpstr>
      <vt:lpstr>Razvoj gospodarstva</vt:lpstr>
      <vt:lpstr>Kojim se zanimanjima bave ovi ljudi?</vt:lpstr>
      <vt:lpstr>Slide 4</vt:lpstr>
      <vt:lpstr>Slide 5</vt:lpstr>
      <vt:lpstr>Primarne djelatnosti</vt:lpstr>
      <vt:lpstr>Usporedite poljoprivredu u slabo razvijenim i visokorazvijenim državama.</vt:lpstr>
      <vt:lpstr>Sekundarne djelatnosti</vt:lpstr>
      <vt:lpstr>Tercijarne djelatnosti</vt:lpstr>
      <vt:lpstr>Kvartarne djelatnosti</vt:lpstr>
      <vt:lpstr>Struktura zaposlenih – jedan od pokazatelja razvijenosti</vt:lpstr>
      <vt:lpstr>Struktura zaposlenih – jedan od pokazatelja razvijenosti</vt:lpstr>
      <vt:lpstr>Zaposleni u sekundarnim djelatnostima</vt:lpstr>
      <vt:lpstr>Slide 14</vt:lpstr>
      <vt:lpstr>Ponavljanje</vt:lpstr>
      <vt:lpstr>Ponavljanje</vt:lpstr>
      <vt:lpstr>Koji od dijagrama prikazuje strukturu djelatnosti visokorazvijene države? </vt:lpstr>
      <vt:lpstr>Usporedite obilježja primarnog sektora u nerazvijenim i visokorazvijenim državama.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70</cp:revision>
  <dcterms:created xsi:type="dcterms:W3CDTF">2019-03-27T12:00:31Z</dcterms:created>
  <dcterms:modified xsi:type="dcterms:W3CDTF">2021-03-01T12:42:51Z</dcterms:modified>
</cp:coreProperties>
</file>